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318" r:id="rId5"/>
    <p:sldId id="276" r:id="rId6"/>
    <p:sldId id="299" r:id="rId7"/>
    <p:sldId id="300" r:id="rId8"/>
    <p:sldId id="301" r:id="rId9"/>
    <p:sldId id="279" r:id="rId10"/>
    <p:sldId id="303" r:id="rId11"/>
    <p:sldId id="302" r:id="rId12"/>
    <p:sldId id="304" r:id="rId13"/>
    <p:sldId id="280" r:id="rId14"/>
    <p:sldId id="305" r:id="rId15"/>
    <p:sldId id="306" r:id="rId16"/>
    <p:sldId id="307" r:id="rId17"/>
    <p:sldId id="281" r:id="rId18"/>
    <p:sldId id="309" r:id="rId19"/>
    <p:sldId id="311" r:id="rId20"/>
    <p:sldId id="315" r:id="rId21"/>
    <p:sldId id="282" r:id="rId22"/>
    <p:sldId id="313" r:id="rId23"/>
    <p:sldId id="308" r:id="rId24"/>
    <p:sldId id="319" r:id="rId25"/>
    <p:sldId id="320" r:id="rId26"/>
  </p:sldIdLst>
  <p:sldSz cx="9144000" cy="6858000" type="screen4x3"/>
  <p:notesSz cx="7034213" cy="101647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835936-7BF6-436C-BDBC-45DDD8053832}" v="4" dt="2025-02-06T08:00:18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3T09:06:01.257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06T13:08:53.088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17.06667" units="1/cm"/>
          <inkml:channelProperty channel="Y" name="resolution" value="22.58824" units="1/cm"/>
          <inkml:channelProperty channel="T" name="resolution" value="1" units="1/dev"/>
        </inkml:channelProperties>
      </inkml:inkSource>
      <inkml:timestamp xml:id="ts0" timeString="2025-01-24T09:06:24.028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11609 15974 0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30T11:11:35.84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30T11:11:36.2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24575,'26'0'0,"22"0"0,6 0 0,3 5 0,-7 1-8191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17.06667" units="1/cm"/>
          <inkml:channelProperty channel="Y" name="resolution" value="22.58824" units="1/cm"/>
          <inkml:channelProperty channel="T" name="resolution" value="1" units="1/dev"/>
        </inkml:channelProperties>
      </inkml:inkSource>
      <inkml:timestamp xml:id="ts0" timeString="2025-01-24T09:08:23.50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15478 9798 0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17.06667" units="1/cm"/>
          <inkml:channelProperty channel="Y" name="resolution" value="22.58824" units="1/cm"/>
          <inkml:channelProperty channel="T" name="resolution" value="1" units="1/dev"/>
        </inkml:channelProperties>
      </inkml:inkSource>
      <inkml:timestamp xml:id="ts0" timeString="2025-01-24T09:08:27.10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14784 12650 0,'24'0'16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8159" cy="508238"/>
          </a:xfrm>
          <a:prstGeom prst="rect">
            <a:avLst/>
          </a:prstGeom>
        </p:spPr>
        <p:txBody>
          <a:bodyPr vert="horz" lIns="98280" tIns="49140" rIns="98280" bIns="49140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84426" y="0"/>
            <a:ext cx="3048159" cy="508238"/>
          </a:xfrm>
          <a:prstGeom prst="rect">
            <a:avLst/>
          </a:prstGeom>
        </p:spPr>
        <p:txBody>
          <a:bodyPr vert="horz" lIns="98280" tIns="49140" rIns="98280" bIns="49140" rtlCol="0"/>
          <a:lstStyle>
            <a:lvl1pPr algn="r">
              <a:defRPr sz="1300"/>
            </a:lvl1pPr>
          </a:lstStyle>
          <a:p>
            <a:fld id="{E279A3B9-DC92-45DD-A0A0-F770F2E3FC8B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7900" y="762000"/>
            <a:ext cx="5080000" cy="3811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280" tIns="49140" rIns="98280" bIns="4914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422" y="4828263"/>
            <a:ext cx="5627370" cy="4574143"/>
          </a:xfrm>
          <a:prstGeom prst="rect">
            <a:avLst/>
          </a:prstGeom>
        </p:spPr>
        <p:txBody>
          <a:bodyPr vert="horz" lIns="98280" tIns="49140" rIns="98280" bIns="4914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654761"/>
            <a:ext cx="3048159" cy="508238"/>
          </a:xfrm>
          <a:prstGeom prst="rect">
            <a:avLst/>
          </a:prstGeom>
        </p:spPr>
        <p:txBody>
          <a:bodyPr vert="horz" lIns="98280" tIns="49140" rIns="98280" bIns="49140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84426" y="9654761"/>
            <a:ext cx="3048159" cy="508238"/>
          </a:xfrm>
          <a:prstGeom prst="rect">
            <a:avLst/>
          </a:prstGeom>
        </p:spPr>
        <p:txBody>
          <a:bodyPr vert="horz" lIns="98280" tIns="49140" rIns="98280" bIns="49140" rtlCol="0" anchor="b"/>
          <a:lstStyle>
            <a:lvl1pPr algn="r">
              <a:defRPr sz="1300"/>
            </a:lvl1pPr>
          </a:lstStyle>
          <a:p>
            <a:fld id="{7CEA9B45-D99F-4BEB-849F-603AD17C9B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619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295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085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723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570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243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493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327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883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120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660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72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189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582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3997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388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756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10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245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849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609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327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995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957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815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529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199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02C35-F029-4351-81EC-2034DF45317A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78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3000" advClick="0" advTm="4000"/>
    </mc:Choice>
    <mc:Fallback>
      <p:transition spd="slow" advClick="0" advTm="4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customXml" Target="../ink/ink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customXml" Target="../ink/ink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customXml" Target="../ink/ink4.xml"/><Relationship Id="rId5" Type="http://schemas.openxmlformats.org/officeDocument/2006/relationships/image" Target="../media/image30.jpe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2.png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customXml" Target="../ink/ink6.xml"/><Relationship Id="rId5" Type="http://schemas.openxmlformats.org/officeDocument/2006/relationships/image" Target="../media/image41.jpe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6.png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45.png"/><Relationship Id="rId5" Type="http://schemas.openxmlformats.org/officeDocument/2006/relationships/customXml" Target="../ink/ink7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949F69-5A9C-445E-AA4F-0AB768C2E783}"/>
              </a:ext>
            </a:extLst>
          </p:cNvPr>
          <p:cNvSpPr txBox="1"/>
          <p:nvPr/>
        </p:nvSpPr>
        <p:spPr>
          <a:xfrm>
            <a:off x="1251770" y="2924944"/>
            <a:ext cx="69305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u="sng">
                <a:latin typeface="SassoonCRInfantMedium" panose="02000603020000020003" pitchFamily="2" charset="0"/>
              </a:rPr>
              <a:t>Phase 3 Song</a:t>
            </a:r>
          </a:p>
          <a:p>
            <a:pPr algn="ctr"/>
            <a:endParaRPr lang="en-GB" sz="5400" u="sng" baseline="30000">
              <a:latin typeface="SassoonCRInfantMedium" panose="02000603020000020003" pitchFamily="2" charset="0"/>
            </a:endParaRPr>
          </a:p>
          <a:p>
            <a:pPr algn="ctr"/>
            <a:endParaRPr lang="en-GB" sz="5400" u="sng" baseline="30000">
              <a:latin typeface="SassoonCRInfantMedium" panose="02000603020000020003" pitchFamily="2" charset="0"/>
            </a:endParaRPr>
          </a:p>
          <a:p>
            <a:pPr algn="ctr"/>
            <a:endParaRPr lang="en-GB" sz="5400" u="sng" baseline="30000">
              <a:latin typeface="SassoonCRInfantMedium" panose="02000603020000020003" pitchFamily="2" charset="0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79551398-1664-49AB-A1DB-3013FC31CD93}"/>
              </a:ext>
            </a:extLst>
          </p:cNvPr>
          <p:cNvSpPr/>
          <p:nvPr/>
        </p:nvSpPr>
        <p:spPr>
          <a:xfrm rot="20701965">
            <a:off x="563555" y="980726"/>
            <a:ext cx="2160240" cy="216024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06EFB837-71BC-4A76-BEB4-987BEB91984D}"/>
              </a:ext>
            </a:extLst>
          </p:cNvPr>
          <p:cNvSpPr/>
          <p:nvPr/>
        </p:nvSpPr>
        <p:spPr>
          <a:xfrm rot="20701965">
            <a:off x="536583" y="4017535"/>
            <a:ext cx="2160240" cy="216024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13E75E82-48E3-4238-93C9-1CDF04EDBF44}"/>
              </a:ext>
            </a:extLst>
          </p:cNvPr>
          <p:cNvSpPr/>
          <p:nvPr/>
        </p:nvSpPr>
        <p:spPr>
          <a:xfrm rot="1462359">
            <a:off x="6871364" y="980724"/>
            <a:ext cx="2160240" cy="216024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B94760E1-DB4E-40EF-B682-E28639CD1BC4}"/>
              </a:ext>
            </a:extLst>
          </p:cNvPr>
          <p:cNvSpPr/>
          <p:nvPr/>
        </p:nvSpPr>
        <p:spPr>
          <a:xfrm rot="2114262">
            <a:off x="6558479" y="3926008"/>
            <a:ext cx="2160240" cy="216024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6960157-29A3-23BE-F095-CDA4F6EC1E90}"/>
                  </a:ext>
                </a:extLst>
              </p14:cNvPr>
              <p14:cNvContentPartPr/>
              <p14:nvPr/>
            </p14:nvContentPartPr>
            <p14:xfrm>
              <a:off x="-1409099" y="2683328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6960157-29A3-23BE-F095-CDA4F6EC1E9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427099" y="2665328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B7E19EA9-8E47-D0AE-4C1F-B9907DC421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45668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6669"/>
    </mc:Choice>
    <mc:Fallback>
      <p:transition spd="slow" advTm="16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" pitchFamily="2" charset="0"/>
              </a:rPr>
              <a:t>We can sing all our sounds. </a:t>
            </a:r>
            <a:br>
              <a:rPr lang="en-GB" sz="3600" b="1">
                <a:latin typeface="Sassoon" pitchFamily="2" charset="0"/>
              </a:rPr>
            </a:br>
            <a:r>
              <a:rPr lang="en-GB" sz="3600" b="1">
                <a:latin typeface="Sassoon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01DC4BE4-3134-4C77-E3AB-129FFD3CCC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50810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155"/>
    </mc:Choice>
    <mc:Fallback>
      <p:transition spd="slow" advTm="6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4104456" cy="5184576"/>
          </a:xfrm>
        </p:spPr>
        <p:txBody>
          <a:bodyPr>
            <a:noAutofit/>
          </a:bodyPr>
          <a:lstStyle/>
          <a:p>
            <a:r>
              <a:rPr lang="en-GB" sz="25000" b="1" err="1">
                <a:latin typeface="Sassoon Primary" pitchFamily="50" charset="0"/>
              </a:rPr>
              <a:t>ai</a:t>
            </a:r>
            <a:endParaRPr lang="en-GB" sz="25000" b="1">
              <a:latin typeface="Sassoon Primary" pitchFamily="50" charset="0"/>
            </a:endParaRPr>
          </a:p>
        </p:txBody>
      </p:sp>
      <p:pic>
        <p:nvPicPr>
          <p:cNvPr id="8194" name="Picture 2" descr="snail-157212_960_72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007" y="2268550"/>
            <a:ext cx="4104030" cy="23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8195" name="Picture 3" descr="Rain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60648"/>
            <a:ext cx="2370559" cy="237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81509A0-D5AD-402D-AFFD-3496E57ABF99}"/>
              </a:ext>
            </a:extLst>
          </p:cNvPr>
          <p:cNvSpPr txBox="1">
            <a:spLocks/>
          </p:cNvSpPr>
          <p:nvPr/>
        </p:nvSpPr>
        <p:spPr>
          <a:xfrm>
            <a:off x="348722" y="471224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Snail in the rain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800">
                <a:latin typeface="Sassoon Primary" pitchFamily="50" charset="0"/>
              </a:rPr>
              <a:t>Action: Twinkle fingers like rain coming down</a:t>
            </a: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5D4C30D-0AE0-BCA7-EA58-AB17D920862A}"/>
                  </a:ext>
                </a:extLst>
              </p14:cNvPr>
              <p14:cNvContentPartPr/>
              <p14:nvPr/>
            </p14:nvContentPartPr>
            <p14:xfrm>
              <a:off x="-479939" y="853879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5D4C30D-0AE0-BCA7-EA58-AB17D92086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497939" y="83587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D288CFF-79E2-F833-3367-85E1D215D641}"/>
                  </a:ext>
                </a:extLst>
              </p14:cNvPr>
              <p14:cNvContentPartPr/>
              <p14:nvPr/>
            </p14:nvContentPartPr>
            <p14:xfrm>
              <a:off x="4179240" y="5750640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D288CFF-79E2-F833-3367-85E1D215D64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69880" y="5741280"/>
                <a:ext cx="1908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F1C9A239-348C-3C8B-7E22-A3C0206A08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1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51387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567"/>
    </mc:Choice>
    <mc:Fallback>
      <p:transition spd="slow" advTm="45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4104456" cy="4464496"/>
          </a:xfrm>
        </p:spPr>
        <p:txBody>
          <a:bodyPr>
            <a:noAutofit/>
          </a:bodyPr>
          <a:lstStyle/>
          <a:p>
            <a:r>
              <a:rPr lang="en-GB" sz="25000" b="1" err="1">
                <a:latin typeface="Sassoon Primary" pitchFamily="50" charset="0"/>
              </a:rPr>
              <a:t>ee</a:t>
            </a:r>
            <a:endParaRPr lang="en-GB" sz="25000" b="1">
              <a:latin typeface="Sassoon Primary" pitchFamily="50" charset="0"/>
            </a:endParaRPr>
          </a:p>
        </p:txBody>
      </p:sp>
      <p:pic>
        <p:nvPicPr>
          <p:cNvPr id="1026" name="Picture 2" descr="RWI Speed Sounds - Caldmore Primary Academy">
            <a:extLst>
              <a:ext uri="{FF2B5EF4-FFF2-40B4-BE49-F238E27FC236}">
                <a16:creationId xmlns:a16="http://schemas.microsoft.com/office/drawing/2014/main" id="{F51C9308-3AAC-4949-BDB0-B717F218C1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3" t="2481" r="3538" b="3561"/>
          <a:stretch/>
        </p:blipFill>
        <p:spPr bwMode="auto">
          <a:xfrm>
            <a:off x="5180343" y="548874"/>
            <a:ext cx="320808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7E8A2E1-DFA1-499B-9AFB-35542BD3FC67}"/>
              </a:ext>
            </a:extLst>
          </p:cNvPr>
          <p:cNvSpPr txBox="1">
            <a:spLocks/>
          </p:cNvSpPr>
          <p:nvPr/>
        </p:nvSpPr>
        <p:spPr>
          <a:xfrm>
            <a:off x="348722" y="4712248"/>
            <a:ext cx="7607654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What can you see?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Hold hands up like you are looking through binoculars.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AD2FD2A5-B1BB-2641-2B43-254E7A3B4C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13777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235"/>
    </mc:Choice>
    <mc:Fallback>
      <p:transition spd="slow" advTm="4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5040560" cy="5184576"/>
          </a:xfrm>
        </p:spPr>
        <p:txBody>
          <a:bodyPr>
            <a:noAutofit/>
          </a:bodyPr>
          <a:lstStyle/>
          <a:p>
            <a:r>
              <a:rPr lang="en-GB" sz="25000" b="1" err="1">
                <a:latin typeface="Sassoon Primary" pitchFamily="50" charset="0"/>
              </a:rPr>
              <a:t>igh</a:t>
            </a:r>
            <a:endParaRPr lang="en-GB" sz="25000" b="1">
              <a:latin typeface="Sassoon Primary" pitchFamily="50" charset="0"/>
            </a:endParaRPr>
          </a:p>
        </p:txBody>
      </p:sp>
      <p:pic>
        <p:nvPicPr>
          <p:cNvPr id="7" name="Picture 2" descr="Year 1 – Wednesday 1st April – St Mark&amp;#39;s CofE Primary School">
            <a:extLst>
              <a:ext uri="{FF2B5EF4-FFF2-40B4-BE49-F238E27FC236}">
                <a16:creationId xmlns:a16="http://schemas.microsoft.com/office/drawing/2014/main" id="{96ADACA8-C119-44FA-BF5B-650A1CBC8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67" r="67370" b="13837"/>
          <a:stretch/>
        </p:blipFill>
        <p:spPr bwMode="auto">
          <a:xfrm>
            <a:off x="5436096" y="1124744"/>
            <a:ext cx="3591411" cy="344004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638C61D-E6FF-4501-8E70-F9721C9C39E7}"/>
              </a:ext>
            </a:extLst>
          </p:cNvPr>
          <p:cNvSpPr txBox="1">
            <a:spLocks/>
          </p:cNvSpPr>
          <p:nvPr/>
        </p:nvSpPr>
        <p:spPr>
          <a:xfrm>
            <a:off x="768173" y="5373216"/>
            <a:ext cx="7607654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Fly high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wave arm around like it is flying.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11850106-C92F-C041-1956-C9AA7D8665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6847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381"/>
    </mc:Choice>
    <mc:Fallback>
      <p:transition spd="slow" advTm="5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980E261E-7B21-2111-B085-398CBF218A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02844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862"/>
    </mc:Choice>
    <mc:Fallback>
      <p:transition spd="slow" advTm="1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5040560" cy="5184576"/>
          </a:xfrm>
        </p:spPr>
        <p:txBody>
          <a:bodyPr>
            <a:noAutofit/>
          </a:bodyPr>
          <a:lstStyle/>
          <a:p>
            <a:r>
              <a:rPr lang="en-GB" sz="25000" b="1" err="1">
                <a:latin typeface="Sassoon Primary" pitchFamily="50" charset="0"/>
              </a:rPr>
              <a:t>oo</a:t>
            </a:r>
            <a:endParaRPr lang="en-GB" sz="25000" b="1">
              <a:latin typeface="Sassoon Primary" pitchFamily="50" charset="0"/>
            </a:endParaRPr>
          </a:p>
        </p:txBody>
      </p:sp>
      <p:pic>
        <p:nvPicPr>
          <p:cNvPr id="5" name="Picture 2" descr="April 1, 2020 – Page 2 – St Mark&amp;#39;s CofE Primary School">
            <a:extLst>
              <a:ext uri="{FF2B5EF4-FFF2-40B4-BE49-F238E27FC236}">
                <a16:creationId xmlns:a16="http://schemas.microsoft.com/office/drawing/2014/main" id="{15661B8E-6B80-48D5-AEE5-8B8CB6C67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" t="36834" r="71837" b="14264"/>
          <a:stretch/>
        </p:blipFill>
        <p:spPr bwMode="auto">
          <a:xfrm>
            <a:off x="5096389" y="1520788"/>
            <a:ext cx="346898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16B3FA-5A62-47DD-BDE7-1E4651B5626D}"/>
              </a:ext>
            </a:extLst>
          </p:cNvPr>
          <p:cNvSpPr txBox="1">
            <a:spLocks/>
          </p:cNvSpPr>
          <p:nvPr/>
        </p:nvSpPr>
        <p:spPr>
          <a:xfrm>
            <a:off x="768173" y="5121188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Poo at the zoo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hold something like it smells!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EF3C5BC0-51AB-2798-C8B6-45A9359A71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0462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555"/>
    </mc:Choice>
    <mc:Fallback>
      <p:transition spd="slow" advTm="4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1" y="-13403"/>
            <a:ext cx="5040560" cy="5184576"/>
          </a:xfrm>
        </p:spPr>
        <p:txBody>
          <a:bodyPr>
            <a:noAutofit/>
          </a:bodyPr>
          <a:lstStyle/>
          <a:p>
            <a:r>
              <a:rPr lang="en-GB" sz="25000" b="1" err="1">
                <a:latin typeface="Sassoon Primary" pitchFamily="50" charset="0"/>
              </a:rPr>
              <a:t>oa</a:t>
            </a:r>
            <a:endParaRPr lang="en-GB" sz="25000" b="1">
              <a:latin typeface="Sassoon Primary" pitchFamily="50" charset="0"/>
            </a:endParaRPr>
          </a:p>
        </p:txBody>
      </p:sp>
      <p:pic>
        <p:nvPicPr>
          <p:cNvPr id="7170" name="Picture 2" descr="RWI Speed Sounds - Caldmore Primary Academy">
            <a:extLst>
              <a:ext uri="{FF2B5EF4-FFF2-40B4-BE49-F238E27FC236}">
                <a16:creationId xmlns:a16="http://schemas.microsoft.com/office/drawing/2014/main" id="{06D44025-9BAB-4D40-BEAC-AD150C70DC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1" t="33200" r="34636" b="12201"/>
          <a:stretch/>
        </p:blipFill>
        <p:spPr bwMode="auto">
          <a:xfrm>
            <a:off x="5047291" y="1328607"/>
            <a:ext cx="3557158" cy="332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398C14B-5276-42F9-A439-5BEAC209DA34}"/>
              </a:ext>
            </a:extLst>
          </p:cNvPr>
          <p:cNvSpPr txBox="1">
            <a:spLocks/>
          </p:cNvSpPr>
          <p:nvPr/>
        </p:nvSpPr>
        <p:spPr>
          <a:xfrm>
            <a:off x="768173" y="4926186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Goat in a boat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row a boat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83A521E6-93EF-A2BA-92CF-E21DF0F575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76483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408"/>
    </mc:Choice>
    <mc:Fallback>
      <p:transition spd="slow" advTm="4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4464496" cy="4392488"/>
          </a:xfrm>
        </p:spPr>
        <p:txBody>
          <a:bodyPr>
            <a:noAutofit/>
          </a:bodyPr>
          <a:lstStyle/>
          <a:p>
            <a:r>
              <a:rPr lang="en-GB" sz="25000" b="1" err="1">
                <a:latin typeface="Sassoon Primary" pitchFamily="50" charset="0"/>
              </a:rPr>
              <a:t>oo</a:t>
            </a:r>
            <a:endParaRPr lang="en-GB" sz="25000" b="1">
              <a:latin typeface="Sassoon Primary" pitchFamily="50" charset="0"/>
            </a:endParaRPr>
          </a:p>
        </p:txBody>
      </p:sp>
      <p:pic>
        <p:nvPicPr>
          <p:cNvPr id="9218" name="Picture 2" descr="Week 11">
            <a:extLst>
              <a:ext uri="{FF2B5EF4-FFF2-40B4-BE49-F238E27FC236}">
                <a16:creationId xmlns:a16="http://schemas.microsoft.com/office/drawing/2014/main" id="{BCD017CD-54E9-4762-9FE7-88B977215D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79"/>
          <a:stretch/>
        </p:blipFill>
        <p:spPr bwMode="auto">
          <a:xfrm>
            <a:off x="5364088" y="1340768"/>
            <a:ext cx="3310825" cy="319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11B5C8B-601B-451F-A650-451F40BC079F}"/>
              </a:ext>
            </a:extLst>
          </p:cNvPr>
          <p:cNvSpPr txBox="1">
            <a:spLocks/>
          </p:cNvSpPr>
          <p:nvPr/>
        </p:nvSpPr>
        <p:spPr>
          <a:xfrm>
            <a:off x="768173" y="5121188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Look at a book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use hands to open a book.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BC90C7A9-E547-7A96-4964-7DE90C0B93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2803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693"/>
    </mc:Choice>
    <mc:Fallback>
      <p:transition spd="slow" advTm="56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CA7393DA-3FD3-6FC3-2D13-9524459699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09095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313"/>
    </mc:Choice>
    <mc:Fallback>
      <p:transition spd="slow" advTm="2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4680520" cy="4680520"/>
          </a:xfrm>
        </p:spPr>
        <p:txBody>
          <a:bodyPr>
            <a:noAutofit/>
          </a:bodyPr>
          <a:lstStyle/>
          <a:p>
            <a:r>
              <a:rPr lang="en-GB" sz="25000" b="1" err="1">
                <a:latin typeface="Sassoon Primary" pitchFamily="50" charset="0"/>
              </a:rPr>
              <a:t>ar</a:t>
            </a:r>
            <a:endParaRPr lang="en-GB" sz="25000" b="1">
              <a:latin typeface="Sassoon Primary" pitchFamily="50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C0B962-A58E-41FC-900E-405C233CCFCC}"/>
              </a:ext>
            </a:extLst>
          </p:cNvPr>
          <p:cNvSpPr txBox="1">
            <a:spLocks/>
          </p:cNvSpPr>
          <p:nvPr/>
        </p:nvSpPr>
        <p:spPr>
          <a:xfrm>
            <a:off x="768173" y="5121188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Start the car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pretend to dri</a:t>
            </a:r>
            <a:r>
              <a:rPr lang="en-GB" sz="2000" kern="1400">
                <a:solidFill>
                  <a:srgbClr val="000000"/>
                </a:solidFill>
                <a:latin typeface="SassoonCRInfant" panose="02010503020300020003" pitchFamily="2" charset="0"/>
              </a:rPr>
              <a:t>ve the wheel of the car.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268" name="Picture 4" descr="RWI - Set 2 - A7 mini-flashcards">
            <a:extLst>
              <a:ext uri="{FF2B5EF4-FFF2-40B4-BE49-F238E27FC236}">
                <a16:creationId xmlns:a16="http://schemas.microsoft.com/office/drawing/2014/main" id="{166F1990-519F-4B63-AECE-C8FDE5154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2865553" cy="293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0225F6DB-CEFE-1706-0CB6-30E9EFF85A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7785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457"/>
    </mc:Choice>
    <mc:Fallback>
      <p:transition spd="slow" advTm="4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481448"/>
            <a:ext cx="5040560" cy="4392488"/>
          </a:xfrm>
        </p:spPr>
        <p:txBody>
          <a:bodyPr>
            <a:noAutofit/>
          </a:bodyPr>
          <a:lstStyle/>
          <a:p>
            <a:r>
              <a:rPr lang="en-GB" sz="20800" b="1">
                <a:latin typeface="Sassoon Primary" pitchFamily="50" charset="0"/>
              </a:rPr>
              <a:t>or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704B1D-08FA-4995-B7D0-56797D42A66C}"/>
              </a:ext>
            </a:extLst>
          </p:cNvPr>
          <p:cNvSpPr txBox="1">
            <a:spLocks/>
          </p:cNvSpPr>
          <p:nvPr/>
        </p:nvSpPr>
        <p:spPr>
          <a:xfrm>
            <a:off x="467544" y="4869160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Knife and fork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use two fingers on each hand as though eating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8229989-317C-4F56-9F2D-B52C2BCD1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093" y="1628800"/>
            <a:ext cx="2564384" cy="2444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14ADC174-6753-B49A-2CD7-0830BD8469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66982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778"/>
    </mc:Choice>
    <mc:Fallback>
      <p:transition spd="slow" advTm="4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5040560" cy="5184576"/>
          </a:xfrm>
        </p:spPr>
        <p:txBody>
          <a:bodyPr>
            <a:noAutofit/>
          </a:bodyPr>
          <a:lstStyle/>
          <a:p>
            <a:r>
              <a:rPr lang="en-GB" sz="25000" b="1" err="1">
                <a:latin typeface="Sassoon Primary" pitchFamily="50" charset="0"/>
              </a:rPr>
              <a:t>ur</a:t>
            </a:r>
            <a:endParaRPr lang="en-GB" sz="25000" b="1">
              <a:latin typeface="Sassoon Primary" pitchFamily="50" charset="0"/>
            </a:endParaRPr>
          </a:p>
        </p:txBody>
      </p:sp>
      <p:pic>
        <p:nvPicPr>
          <p:cNvPr id="13314" name="Picture 2" descr="RWI Speed Sounds - Caldmore Primary Academy">
            <a:extLst>
              <a:ext uri="{FF2B5EF4-FFF2-40B4-BE49-F238E27FC236}">
                <a16:creationId xmlns:a16="http://schemas.microsoft.com/office/drawing/2014/main" id="{1C934E18-14B0-44D9-B1B5-3F11D7D8A5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8" t="25851" r="45835" b="12201"/>
          <a:stretch/>
        </p:blipFill>
        <p:spPr bwMode="auto">
          <a:xfrm>
            <a:off x="5315487" y="481657"/>
            <a:ext cx="295232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C03C596-8312-48C6-84CD-379A5F1E59F4}"/>
              </a:ext>
            </a:extLst>
          </p:cNvPr>
          <p:cNvSpPr txBox="1">
            <a:spLocks/>
          </p:cNvSpPr>
          <p:nvPr/>
        </p:nvSpPr>
        <p:spPr>
          <a:xfrm>
            <a:off x="467544" y="5082362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Nurse with a purse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make a cross on your shoulder with your thumb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3D9707A0-92D1-2FA9-72D2-2B113B2B9C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57093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670"/>
    </mc:Choice>
    <mc:Fallback>
      <p:transition spd="slow" advTm="4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F28F3D12-1113-5986-B63B-424F7BFD2D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00111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3634"/>
    </mc:Choice>
    <mc:Fallback>
      <p:transition spd="slow" advTm="36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4896544" cy="4536504"/>
          </a:xfrm>
        </p:spPr>
        <p:txBody>
          <a:bodyPr>
            <a:noAutofit/>
          </a:bodyPr>
          <a:lstStyle/>
          <a:p>
            <a:r>
              <a:rPr lang="en-GB" sz="25000" b="1">
                <a:latin typeface="Sassoon Primary" pitchFamily="50" charset="0"/>
              </a:rPr>
              <a:t>ow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693E36-43CF-4412-B784-2B9A04FD3E03}"/>
              </a:ext>
            </a:extLst>
          </p:cNvPr>
          <p:cNvSpPr txBox="1">
            <a:spLocks/>
          </p:cNvSpPr>
          <p:nvPr/>
        </p:nvSpPr>
        <p:spPr>
          <a:xfrm>
            <a:off x="467544" y="5082362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Brown Cow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make horns like a </a:t>
            </a:r>
            <a:r>
              <a:rPr lang="en-GB" sz="2000" kern="1400" err="1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cown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 on your head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4338" name="Picture 2" descr="ay ee igh ow oo oo ar or air ir ou oy My RWI sound mat ea oi a_e i_e o_e  u_e aw are">
            <a:extLst>
              <a:ext uri="{FF2B5EF4-FFF2-40B4-BE49-F238E27FC236}">
                <a16:creationId xmlns:a16="http://schemas.microsoft.com/office/drawing/2014/main" id="{E3918DC6-3C34-4690-807B-580415AFC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68761"/>
            <a:ext cx="262674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126F998-5781-C8C0-D3FB-D9747175F10D}"/>
                  </a:ext>
                </a:extLst>
              </p14:cNvPr>
              <p14:cNvContentPartPr/>
              <p14:nvPr/>
            </p14:nvContentPartPr>
            <p14:xfrm>
              <a:off x="5367384" y="6830424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126F998-5781-C8C0-D3FB-D9747175F10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61264" y="6824304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1D1E52F-F9DD-636E-2291-AE6011023519}"/>
                  </a:ext>
                </a:extLst>
              </p14:cNvPr>
              <p14:cNvContentPartPr/>
              <p14:nvPr/>
            </p14:nvContentPartPr>
            <p14:xfrm>
              <a:off x="8083224" y="6565104"/>
              <a:ext cx="84600" cy="39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1D1E52F-F9DD-636E-2291-AE601102351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77130" y="6559494"/>
                <a:ext cx="96788" cy="151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8E18472A-90E2-65AB-2578-0E00DCF4CF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15392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438"/>
    </mc:Choice>
    <mc:Fallback>
      <p:transition spd="slow" advTm="4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5040560" cy="5184576"/>
          </a:xfrm>
        </p:spPr>
        <p:txBody>
          <a:bodyPr>
            <a:noAutofit/>
          </a:bodyPr>
          <a:lstStyle/>
          <a:p>
            <a:r>
              <a:rPr lang="en-GB" sz="25000" b="1">
                <a:latin typeface="Sassoon Primary" pitchFamily="50" charset="0"/>
              </a:rPr>
              <a:t>oi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6D1CA1-4DB0-46AF-9C6E-00EBA016F208}"/>
              </a:ext>
            </a:extLst>
          </p:cNvPr>
          <p:cNvSpPr txBox="1">
            <a:spLocks/>
          </p:cNvSpPr>
          <p:nvPr/>
        </p:nvSpPr>
        <p:spPr>
          <a:xfrm>
            <a:off x="383023" y="5208051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Coin in the Soil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Hold fingers in a circle.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9A081E-59B9-FCA2-D363-CAEE94E6B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167" y="1340768"/>
            <a:ext cx="310149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0D5DEEEB-CA95-61C1-9693-C16CDFBFB8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79495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612"/>
    </mc:Choice>
    <mc:Fallback>
      <p:transition spd="slow" advTm="4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5184576" cy="4032448"/>
          </a:xfrm>
        </p:spPr>
        <p:txBody>
          <a:bodyPr>
            <a:noAutofit/>
          </a:bodyPr>
          <a:lstStyle/>
          <a:p>
            <a:r>
              <a:rPr lang="en-GB" sz="17300" b="1">
                <a:latin typeface="Sassoon Primary" pitchFamily="50" charset="0"/>
              </a:rPr>
              <a:t>ear</a:t>
            </a:r>
          </a:p>
        </p:txBody>
      </p:sp>
      <p:pic>
        <p:nvPicPr>
          <p:cNvPr id="16386" name="Picture 2" descr="RWI Speed Sounds - Caldmore Primary Academy">
            <a:extLst>
              <a:ext uri="{FF2B5EF4-FFF2-40B4-BE49-F238E27FC236}">
                <a16:creationId xmlns:a16="http://schemas.microsoft.com/office/drawing/2014/main" id="{174834B9-B3F5-46C7-A82A-7042D28647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8" t="33201" r="57320" b="14300"/>
          <a:stretch/>
        </p:blipFill>
        <p:spPr bwMode="auto">
          <a:xfrm>
            <a:off x="5652120" y="1016027"/>
            <a:ext cx="237626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C4B2F58-D7DB-4DB1-B203-C63BB6C10E71}"/>
              </a:ext>
            </a:extLst>
          </p:cNvPr>
          <p:cNvSpPr txBox="1">
            <a:spLocks/>
          </p:cNvSpPr>
          <p:nvPr/>
        </p:nvSpPr>
        <p:spPr>
          <a:xfrm>
            <a:off x="383023" y="5208051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Hear with your ear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cup hand around your ear like you are trying to listen.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2ABEF25F-ECFC-37E4-8A9F-B44ADD6D1C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4773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348"/>
    </mc:Choice>
    <mc:Fallback>
      <p:transition spd="slow" advTm="4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1674AE4C-FBE9-F547-925D-7BC515E8A8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47271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3860"/>
    </mc:Choice>
    <mc:Fallback>
      <p:transition spd="slow" advTm="3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84163"/>
            <a:ext cx="5040560" cy="5184576"/>
          </a:xfrm>
        </p:spPr>
        <p:txBody>
          <a:bodyPr>
            <a:noAutofit/>
          </a:bodyPr>
          <a:lstStyle/>
          <a:p>
            <a:r>
              <a:rPr lang="en-GB" sz="20800" b="1">
                <a:latin typeface="Sassoon Primary" pitchFamily="50" charset="0"/>
              </a:rPr>
              <a:t>air</a:t>
            </a:r>
          </a:p>
        </p:txBody>
      </p:sp>
      <p:pic>
        <p:nvPicPr>
          <p:cNvPr id="17410" name="Picture 2" descr="RWI - Set 2 - A7 mini-flashcards">
            <a:extLst>
              <a:ext uri="{FF2B5EF4-FFF2-40B4-BE49-F238E27FC236}">
                <a16:creationId xmlns:a16="http://schemas.microsoft.com/office/drawing/2014/main" id="{85B78B3E-B847-430D-A74B-DE06DBA84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54" y="995407"/>
            <a:ext cx="297361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CB14796-0C5A-478B-B2C3-CB8A97B6F5C2}"/>
              </a:ext>
            </a:extLst>
          </p:cNvPr>
          <p:cNvSpPr txBox="1">
            <a:spLocks/>
          </p:cNvSpPr>
          <p:nvPr/>
        </p:nvSpPr>
        <p:spPr>
          <a:xfrm>
            <a:off x="539552" y="5306033"/>
            <a:ext cx="7607654" cy="1586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That’s not fair!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hold hands on hips.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0606CC37-B1B7-E6A3-4A74-5C75FE3D0B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6878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7258"/>
    </mc:Choice>
    <mc:Fallback>
      <p:transition spd="slow" advTm="7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5040560" cy="5184576"/>
          </a:xfrm>
        </p:spPr>
        <p:txBody>
          <a:bodyPr>
            <a:noAutofit/>
          </a:bodyPr>
          <a:lstStyle/>
          <a:p>
            <a:r>
              <a:rPr lang="en-GB" sz="25000" b="1" err="1">
                <a:latin typeface="Sassoon Primary" pitchFamily="50" charset="0"/>
              </a:rPr>
              <a:t>er</a:t>
            </a:r>
            <a:endParaRPr lang="en-GB" sz="25000" b="1">
              <a:latin typeface="Sassoon Primary" pitchFamily="50" charset="0"/>
            </a:endParaRPr>
          </a:p>
        </p:txBody>
      </p:sp>
      <p:pic>
        <p:nvPicPr>
          <p:cNvPr id="3" name="Picture 2" descr="RWI Speed Sounds - Caldmore Primary Academy">
            <a:extLst>
              <a:ext uri="{FF2B5EF4-FFF2-40B4-BE49-F238E27FC236}">
                <a16:creationId xmlns:a16="http://schemas.microsoft.com/office/drawing/2014/main" id="{A56BB65B-89B0-4B95-B4C8-DAF7750B0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3" t="22700" r="44744" b="13250"/>
          <a:stretch/>
        </p:blipFill>
        <p:spPr bwMode="auto">
          <a:xfrm>
            <a:off x="5181176" y="188640"/>
            <a:ext cx="338437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7BF3E9E-6611-4D90-9693-B3E9BFF85695}"/>
              </a:ext>
            </a:extLst>
          </p:cNvPr>
          <p:cNvSpPr txBox="1">
            <a:spLocks/>
          </p:cNvSpPr>
          <p:nvPr/>
        </p:nvSpPr>
        <p:spPr>
          <a:xfrm>
            <a:off x="680245" y="5443813"/>
            <a:ext cx="7607654" cy="1009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Better letter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20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hold up a letter looking excited.</a:t>
            </a:r>
            <a:endParaRPr lang="en-GB" sz="2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D09BAB6-3DBC-CC61-00D0-D03E7C49ADC4}"/>
                  </a:ext>
                </a:extLst>
              </p14:cNvPr>
              <p14:cNvContentPartPr/>
              <p14:nvPr/>
            </p14:nvContentPartPr>
            <p14:xfrm>
              <a:off x="5572080" y="3527280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D09BAB6-3DBC-CC61-00D0-D03E7C49ADC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62720" y="3517920"/>
                <a:ext cx="1908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F7797D25-A63E-C7A9-C6BA-BB6611ED51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5118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576"/>
    </mc:Choice>
    <mc:Fallback>
      <p:transition spd="slow" advTm="4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7575" y="908720"/>
            <a:ext cx="3384376" cy="3242791"/>
          </a:xfrm>
        </p:spPr>
        <p:txBody>
          <a:bodyPr>
            <a:noAutofit/>
          </a:bodyPr>
          <a:lstStyle/>
          <a:p>
            <a:endParaRPr lang="en-GB" sz="50000">
              <a:latin typeface="Sassoon" pitchFamily="2" charset="0"/>
            </a:endParaRP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read write inc 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196" name="Picture 4" descr="C:\Users\xwrigley\AppData\Local\Microsoft\Windows\Temporary Internet Files\Content.IE5\FBI1XE95\1031-purple-wow-stickers-pv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43637"/>
            <a:ext cx="8375650" cy="651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BBF4EEF-53C4-C7A1-91A8-27A55FB71144}"/>
                  </a:ext>
                </a:extLst>
              </p14:cNvPr>
              <p14:cNvContentPartPr/>
              <p14:nvPr/>
            </p14:nvContentPartPr>
            <p14:xfrm>
              <a:off x="5322240" y="4554000"/>
              <a:ext cx="900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BBF4EEF-53C4-C7A1-91A8-27A55FB7114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12880" y="4544640"/>
                <a:ext cx="2772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7B0770EF-1F00-0307-EEA5-5AEF1369B7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31665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681"/>
    </mc:Choice>
    <mc:Fallback>
      <p:transition spd="slow" advTm="56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AAA8D408-8DE1-C0AE-06AE-3A26BA7764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6783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1985"/>
    </mc:Choice>
    <mc:Fallback>
      <p:transition spd="slow" advTm="119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b08239-968a-4a0b-ad6e-113f7175b441">
      <Terms xmlns="http://schemas.microsoft.com/office/infopath/2007/PartnerControls"/>
    </lcf76f155ced4ddcb4097134ff3c332f>
    <TaxCatchAll xmlns="55456b81-6dea-4889-ab60-b98401d9b25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AD505BEEC85E488B8927CF519EDB19" ma:contentTypeVersion="16" ma:contentTypeDescription="Create a new document." ma:contentTypeScope="" ma:versionID="db9c0886b493ef567fffaf4c22d12f18">
  <xsd:schema xmlns:xsd="http://www.w3.org/2001/XMLSchema" xmlns:xs="http://www.w3.org/2001/XMLSchema" xmlns:p="http://schemas.microsoft.com/office/2006/metadata/properties" xmlns:ns2="84b08239-968a-4a0b-ad6e-113f7175b441" xmlns:ns3="55456b81-6dea-4889-ab60-b98401d9b25b" targetNamespace="http://schemas.microsoft.com/office/2006/metadata/properties" ma:root="true" ma:fieldsID="97ca7a1fecdb7821647ae751052066f4" ns2:_="" ns3:_="">
    <xsd:import namespace="84b08239-968a-4a0b-ad6e-113f7175b441"/>
    <xsd:import namespace="55456b81-6dea-4889-ab60-b98401d9b2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b08239-968a-4a0b-ad6e-113f7175b4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99c52d0-6936-43d2-b696-a4d7e2844c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456b81-6dea-4889-ab60-b98401d9b2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9b676a1-ebc7-4339-ae0d-dea518b2c179}" ma:internalName="TaxCatchAll" ma:showField="CatchAllData" ma:web="55456b81-6dea-4889-ab60-b98401d9b2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ADAF5C-40A0-4313-816A-BB017FADF915}">
  <ds:schemaRefs>
    <ds:schemaRef ds:uri="55456b81-6dea-4889-ab60-b98401d9b25b"/>
    <ds:schemaRef ds:uri="84b08239-968a-4a0b-ad6e-113f7175b44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045DE2C-136C-4FCB-82EF-43649831B65A}"/>
</file>

<file path=customXml/itemProps3.xml><?xml version="1.0" encoding="utf-8"?>
<ds:datastoreItem xmlns:ds="http://schemas.openxmlformats.org/officeDocument/2006/customXml" ds:itemID="{A3A3A977-8823-4ED0-A1FC-7589554972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296</Words>
  <Application>Microsoft Office PowerPoint</Application>
  <PresentationFormat>On-screen Show (4:3)</PresentationFormat>
  <Paragraphs>110</Paragraphs>
  <Slides>22</Slides>
  <Notes>20</Notes>
  <HiddenSlides>0</HiddenSlides>
  <MMClips>22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Sassoon</vt:lpstr>
      <vt:lpstr>Sassoon Primary</vt:lpstr>
      <vt:lpstr>SassoonCRInfant</vt:lpstr>
      <vt:lpstr>SassoonCRInfantMedium</vt:lpstr>
      <vt:lpstr>Office Theme</vt:lpstr>
      <vt:lpstr>PowerPoint Presentation</vt:lpstr>
      <vt:lpstr>We can sing all our sounds.  Join in with our sound song.</vt:lpstr>
      <vt:lpstr>ai</vt:lpstr>
      <vt:lpstr>ee</vt:lpstr>
      <vt:lpstr>igh</vt:lpstr>
      <vt:lpstr>Join in with our sound song.</vt:lpstr>
      <vt:lpstr>oo</vt:lpstr>
      <vt:lpstr>oa</vt:lpstr>
      <vt:lpstr>oo</vt:lpstr>
      <vt:lpstr>Join in with our sound song.</vt:lpstr>
      <vt:lpstr>ar</vt:lpstr>
      <vt:lpstr>or</vt:lpstr>
      <vt:lpstr>ur</vt:lpstr>
      <vt:lpstr>Join in with our sound song.</vt:lpstr>
      <vt:lpstr>ow</vt:lpstr>
      <vt:lpstr>oi</vt:lpstr>
      <vt:lpstr>ear</vt:lpstr>
      <vt:lpstr>Join in with our sound song.</vt:lpstr>
      <vt:lpstr>air</vt:lpstr>
      <vt:lpstr>er</vt:lpstr>
      <vt:lpstr>PowerPoint Presentation</vt:lpstr>
      <vt:lpstr>Join in with our sound song.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</dc:title>
  <dc:creator>Xanthe Wrigley</dc:creator>
  <cp:lastModifiedBy>Caroline Cockrell</cp:lastModifiedBy>
  <cp:revision>1</cp:revision>
  <cp:lastPrinted>2024-05-15T10:07:23Z</cp:lastPrinted>
  <dcterms:created xsi:type="dcterms:W3CDTF">2018-11-09T15:45:46Z</dcterms:created>
  <dcterms:modified xsi:type="dcterms:W3CDTF">2025-02-06T08:06:18Z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0x01010084AD505BEEC85E488B8927CF519EDB19</vt:lpwstr>
  </property>
  <property fmtid="{D5CDD505-2E9C-101B-9397-08002B2CF9AE}" pid="3" name="Order">
    <vt:r8>5199200</vt:r8>
  </property>
  <property fmtid="{D5CDD505-2E9C-101B-9397-08002B2CF9AE}" pid="4" name="MediaServiceImageTags">
    <vt:lpwstr/>
  </property>
</Properties>
</file>